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97" r:id="rId5"/>
    <p:sldId id="265" r:id="rId6"/>
    <p:sldId id="303" r:id="rId7"/>
    <p:sldId id="304" r:id="rId8"/>
    <p:sldId id="284" r:id="rId9"/>
    <p:sldId id="305" r:id="rId10"/>
    <p:sldId id="306" r:id="rId11"/>
    <p:sldId id="308" r:id="rId12"/>
    <p:sldId id="309" r:id="rId13"/>
    <p:sldId id="289" r:id="rId14"/>
    <p:sldId id="311" r:id="rId15"/>
    <p:sldId id="312" r:id="rId16"/>
    <p:sldId id="310" r:id="rId17"/>
    <p:sldId id="313" r:id="rId18"/>
    <p:sldId id="295" r:id="rId19"/>
    <p:sldId id="296" r:id="rId20"/>
  </p:sldIdLst>
  <p:sldSz cx="9144000" cy="5143500" type="screen16x9"/>
  <p:notesSz cx="6858000" cy="9144000"/>
  <p:embeddedFontLst>
    <p:embeddedFont>
      <p:font typeface="Dela Gothic One" panose="02020500000000000000" charset="-128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164069-1A97-4D78-834C-30FF01E07714}" v="460" dt="2023-06-20T13:50:23.388"/>
  </p1510:revLst>
</p1510:revInfo>
</file>

<file path=ppt/tableStyles.xml><?xml version="1.0" encoding="utf-8"?>
<a:tblStyleLst xmlns:a="http://schemas.openxmlformats.org/drawingml/2006/main" def="{1DDAF61C-62C6-43E8-91E1-B484616BE281}">
  <a:tblStyle styleId="{1DDAF61C-62C6-43E8-91E1-B484616BE2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 peter" userId="9ef4ba4798c8b2bf" providerId="LiveId" clId="{6D164069-1A97-4D78-834C-30FF01E07714}"/>
    <pc:docChg chg="custSel modSld">
      <pc:chgData name="gau peter" userId="9ef4ba4798c8b2bf" providerId="LiveId" clId="{6D164069-1A97-4D78-834C-30FF01E07714}" dt="2023-06-20T13:50:23.388" v="459" actId="20577"/>
      <pc:docMkLst>
        <pc:docMk/>
      </pc:docMkLst>
      <pc:sldChg chg="delSp modSp">
        <pc:chgData name="gau peter" userId="9ef4ba4798c8b2bf" providerId="LiveId" clId="{6D164069-1A97-4D78-834C-30FF01E07714}" dt="2023-06-20T13:49:59.696" v="458" actId="13926"/>
        <pc:sldMkLst>
          <pc:docMk/>
          <pc:sldMk cId="2833268845" sldId="297"/>
        </pc:sldMkLst>
        <pc:spChg chg="mod">
          <ac:chgData name="gau peter" userId="9ef4ba4798c8b2bf" providerId="LiveId" clId="{6D164069-1A97-4D78-834C-30FF01E07714}" dt="2023-06-20T13:49:59.696" v="458" actId="13926"/>
          <ac:spMkLst>
            <pc:docMk/>
            <pc:sldMk cId="2833268845" sldId="297"/>
            <ac:spMk id="16" creationId="{C4C52D40-ED9F-30E8-EDC1-0B93A6808911}"/>
          </ac:spMkLst>
        </pc:spChg>
        <pc:spChg chg="mod">
          <ac:chgData name="gau peter" userId="9ef4ba4798c8b2bf" providerId="LiveId" clId="{6D164069-1A97-4D78-834C-30FF01E07714}" dt="2023-06-20T13:49:34.674" v="453" actId="113"/>
          <ac:spMkLst>
            <pc:docMk/>
            <pc:sldMk cId="2833268845" sldId="297"/>
            <ac:spMk id="20" creationId="{064F1592-17F1-291C-ECB5-F9F28D5E9ED1}"/>
          </ac:spMkLst>
        </pc:spChg>
        <pc:spChg chg="mod">
          <ac:chgData name="gau peter" userId="9ef4ba4798c8b2bf" providerId="LiveId" clId="{6D164069-1A97-4D78-834C-30FF01E07714}" dt="2023-06-20T13:49:51.520" v="456" actId="13926"/>
          <ac:spMkLst>
            <pc:docMk/>
            <pc:sldMk cId="2833268845" sldId="297"/>
            <ac:spMk id="22" creationId="{1C622DEF-8168-D55A-F790-596EFE61C513}"/>
          </ac:spMkLst>
        </pc:spChg>
        <pc:spChg chg="del mod">
          <ac:chgData name="gau peter" userId="9ef4ba4798c8b2bf" providerId="LiveId" clId="{6D164069-1A97-4D78-834C-30FF01E07714}" dt="2023-06-20T13:45:09.808" v="158" actId="478"/>
          <ac:spMkLst>
            <pc:docMk/>
            <pc:sldMk cId="2833268845" sldId="297"/>
            <ac:spMk id="24" creationId="{889D39C8-0BF0-71CF-CFA8-3B0169D6F981}"/>
          </ac:spMkLst>
        </pc:spChg>
        <pc:spChg chg="mod">
          <ac:chgData name="gau peter" userId="9ef4ba4798c8b2bf" providerId="LiveId" clId="{6D164069-1A97-4D78-834C-30FF01E07714}" dt="2023-06-20T13:49:48.761" v="455" actId="13926"/>
          <ac:spMkLst>
            <pc:docMk/>
            <pc:sldMk cId="2833268845" sldId="297"/>
            <ac:spMk id="27" creationId="{73BDBCA0-02E9-A9B9-FE9B-BC326A600802}"/>
          </ac:spMkLst>
        </pc:spChg>
      </pc:sldChg>
      <pc:sldChg chg="modSp">
        <pc:chgData name="gau peter" userId="9ef4ba4798c8b2bf" providerId="LiveId" clId="{6D164069-1A97-4D78-834C-30FF01E07714}" dt="2023-06-20T13:50:23.388" v="459" actId="20577"/>
        <pc:sldMkLst>
          <pc:docMk/>
          <pc:sldMk cId="484733380" sldId="306"/>
        </pc:sldMkLst>
        <pc:graphicFrameChg chg="modGraphic">
          <ac:chgData name="gau peter" userId="9ef4ba4798c8b2bf" providerId="LiveId" clId="{6D164069-1A97-4D78-834C-30FF01E07714}" dt="2023-06-20T13:50:23.388" v="459" actId="20577"/>
          <ac:graphicFrameMkLst>
            <pc:docMk/>
            <pc:sldMk cId="484733380" sldId="306"/>
            <ac:graphicFrameMk id="2" creationId="{397C050A-DFE8-2023-B57C-F2FD646827A2}"/>
          </ac:graphicFrameMkLst>
        </pc:graphicFrameChg>
      </pc:sldChg>
      <pc:sldChg chg="modSp">
        <pc:chgData name="gau peter" userId="9ef4ba4798c8b2bf" providerId="LiveId" clId="{6D164069-1A97-4D78-834C-30FF01E07714}" dt="2023-06-20T13:40:15.730" v="110" actId="20577"/>
        <pc:sldMkLst>
          <pc:docMk/>
          <pc:sldMk cId="1458540670" sldId="308"/>
        </pc:sldMkLst>
        <pc:spChg chg="mod">
          <ac:chgData name="gau peter" userId="9ef4ba4798c8b2bf" providerId="LiveId" clId="{6D164069-1A97-4D78-834C-30FF01E07714}" dt="2023-06-20T13:40:15.730" v="110" actId="20577"/>
          <ac:spMkLst>
            <pc:docMk/>
            <pc:sldMk cId="1458540670" sldId="308"/>
            <ac:spMk id="14" creationId="{0BF2E957-F9FC-7F5F-1C53-1C0689B50F03}"/>
          </ac:spMkLst>
        </pc:spChg>
      </pc:sldChg>
      <pc:sldChg chg="modSp">
        <pc:chgData name="gau peter" userId="9ef4ba4798c8b2bf" providerId="LiveId" clId="{6D164069-1A97-4D78-834C-30FF01E07714}" dt="2023-06-20T13:17:42.772" v="5" actId="14100"/>
        <pc:sldMkLst>
          <pc:docMk/>
          <pc:sldMk cId="4218273864" sldId="309"/>
        </pc:sldMkLst>
        <pc:picChg chg="mod modCrop">
          <ac:chgData name="gau peter" userId="9ef4ba4798c8b2bf" providerId="LiveId" clId="{6D164069-1A97-4D78-834C-30FF01E07714}" dt="2023-06-20T13:17:42.772" v="5" actId="14100"/>
          <ac:picMkLst>
            <pc:docMk/>
            <pc:sldMk cId="4218273864" sldId="309"/>
            <ac:picMk id="24" creationId="{BFD14D70-AE09-0B8F-7EF9-AC9CDB0878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52365bfe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52365bfe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11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52365bfe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52365bfe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931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52365bfe8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252365bfe8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52365bfe8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252365bfe8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78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52365bfe8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252365bfe8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596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52365bfe8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252365bfe8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429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52365bfe8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252365bfe8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95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252365bfe8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252365bfe8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4635446af6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4635446af6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025eab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025eab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52365bfe8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52365bfe8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52365bfe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52365bfe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52365bfe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52365bfe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2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52365bfe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52365bfe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519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52365bfe8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252365bfe8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52365bfe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52365bfe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295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52365bfe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52365bfe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890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Gripper-Made-of-Soft-Muscles-With-Arduino-Cod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anding.coolermaster.com/faq/3-pin-and-4-pin-fan-wire-diagrams/" TargetMode="External"/><Relationship Id="rId5" Type="http://schemas.openxmlformats.org/officeDocument/2006/relationships/hyperlink" Target="http://cht.a-hospital.com/w/%E7%AE%80%E6%98%93%E5%91%BC%E5%90%B8%E6%9C%BA" TargetMode="External"/><Relationship Id="rId4" Type="http://schemas.openxmlformats.org/officeDocument/2006/relationships/hyperlink" Target="https://robu.in/wp-content/uploads/2017/12/L298N-Module-Pinouts-ROBU.IN_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905376"/>
            <a:ext cx="8520600" cy="8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Dela Gothic One"/>
                <a:ea typeface="Dela Gothic One"/>
                <a:cs typeface="Dela Gothic One"/>
                <a:sym typeface="Dela Gothic One"/>
              </a:rPr>
              <a:t>嵌入式系統</a:t>
            </a:r>
            <a:br>
              <a:rPr lang="en-US" altLang="zh-TW" sz="4000" dirty="0">
                <a:latin typeface="Dela Gothic One"/>
                <a:ea typeface="Dela Gothic One"/>
                <a:cs typeface="Dela Gothic One"/>
                <a:sym typeface="Dela Gothic One"/>
              </a:rPr>
            </a:br>
            <a:r>
              <a:rPr lang="en-US" altLang="zh-TW" sz="4000" dirty="0">
                <a:latin typeface="Dela Gothic One"/>
                <a:ea typeface="Dela Gothic One"/>
                <a:cs typeface="Dela Gothic One"/>
                <a:sym typeface="Dela Gothic One"/>
              </a:rPr>
              <a:t>Final Project</a:t>
            </a:r>
            <a:endParaRPr sz="4000"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aphicFrame>
        <p:nvGraphicFramePr>
          <p:cNvPr id="57" name="Google Shape;57;p13"/>
          <p:cNvGraphicFramePr/>
          <p:nvPr>
            <p:extLst>
              <p:ext uri="{D42A27DB-BD31-4B8C-83A1-F6EECF244321}">
                <p14:modId xmlns:p14="http://schemas.microsoft.com/office/powerpoint/2010/main" val="1651849878"/>
              </p:ext>
            </p:extLst>
          </p:nvPr>
        </p:nvGraphicFramePr>
        <p:xfrm>
          <a:off x="1000368" y="1800090"/>
          <a:ext cx="6940062" cy="1097220"/>
        </p:xfrm>
        <a:graphic>
          <a:graphicData uri="http://schemas.openxmlformats.org/drawingml/2006/table">
            <a:tbl>
              <a:tblPr>
                <a:noFill/>
                <a:tableStyleId>{1DDAF61C-62C6-43E8-91E1-B484616BE281}</a:tableStyleId>
              </a:tblPr>
              <a:tblGrid>
                <a:gridCol w="2750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9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/>
                        <a:t>主題:</a:t>
                      </a:r>
                      <a:endParaRPr sz="2400" b="1"/>
                    </a:p>
                  </a:txBody>
                  <a:tcPr marL="91425" marR="91425" marT="91425" marB="91425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b="1" dirty="0"/>
                        <a:t>基於呼吸面罩的簡易呼吸器</a:t>
                      </a:r>
                      <a:endParaRPr sz="2400" b="1" dirty="0"/>
                    </a:p>
                  </a:txBody>
                  <a:tcPr marL="91425" marR="91425" marT="91425" marB="91425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/>
                        <a:t>組別:</a:t>
                      </a:r>
                      <a:endParaRPr sz="2400" b="1"/>
                    </a:p>
                  </a:txBody>
                  <a:tcPr marL="91425" marR="91425" marT="91425" marB="91425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dirty="0"/>
                        <a:t>Group </a:t>
                      </a:r>
                      <a:r>
                        <a:rPr lang="en-US" altLang="zh-TW" sz="2400" b="1" dirty="0"/>
                        <a:t>1</a:t>
                      </a:r>
                      <a:endParaRPr sz="2400" b="1" dirty="0"/>
                    </a:p>
                  </a:txBody>
                  <a:tcPr marL="91425" marR="91425" marT="91425" marB="91425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4CDD9FF5-A88E-B40A-1BF5-11F0BE6E8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024" y="3231685"/>
            <a:ext cx="3817951" cy="13031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3;p14">
            <a:extLst>
              <a:ext uri="{FF2B5EF4-FFF2-40B4-BE49-F238E27FC236}">
                <a16:creationId xmlns:a16="http://schemas.microsoft.com/office/drawing/2014/main" id="{A5248B5E-3FC2-1025-41A3-19369912D16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dirty="0">
                <a:latin typeface="Dela Gothic One"/>
                <a:ea typeface="Dela Gothic One"/>
                <a:cs typeface="Dela Gothic One"/>
                <a:sym typeface="Dela Gothic One"/>
              </a:rPr>
              <a:t>Devices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97C050A-DFE8-2023-B57C-F2FD64682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446596"/>
              </p:ext>
            </p:extLst>
          </p:nvPr>
        </p:nvGraphicFramePr>
        <p:xfrm>
          <a:off x="2540000" y="1273810"/>
          <a:ext cx="4064000" cy="29667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073122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47359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number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534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Arduino Uno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4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AD2512UB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3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Easy Breath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Mask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35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L298N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72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TPTV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34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Soft tube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several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66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Power transformer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382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73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3;p14">
            <a:extLst>
              <a:ext uri="{FF2B5EF4-FFF2-40B4-BE49-F238E27FC236}">
                <a16:creationId xmlns:a16="http://schemas.microsoft.com/office/drawing/2014/main" id="{A5248B5E-3FC2-1025-41A3-19369912D16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dirty="0">
                <a:latin typeface="Dela Gothic One"/>
                <a:ea typeface="Dela Gothic One"/>
                <a:cs typeface="Dela Gothic One"/>
                <a:sym typeface="Dela Gothic One"/>
              </a:rPr>
              <a:t>Mask Design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F42B277-3D08-3EEB-F5C5-D9F5D4DEA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038" y="308401"/>
            <a:ext cx="3523948" cy="452669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D939142-83A2-33FF-C223-457E43EE720B}"/>
              </a:ext>
            </a:extLst>
          </p:cNvPr>
          <p:cNvSpPr txBox="1"/>
          <p:nvPr/>
        </p:nvSpPr>
        <p:spPr>
          <a:xfrm>
            <a:off x="6029012" y="137248"/>
            <a:ext cx="1048296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+mj-ea"/>
                <a:ea typeface="+mj-ea"/>
              </a:rPr>
              <a:t>Influx of air</a:t>
            </a:r>
            <a:endParaRPr lang="zh-TW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606E41-A1D0-B298-DD4E-F21E88692C59}"/>
              </a:ext>
            </a:extLst>
          </p:cNvPr>
          <p:cNvSpPr txBox="1"/>
          <p:nvPr/>
        </p:nvSpPr>
        <p:spPr>
          <a:xfrm>
            <a:off x="7581900" y="2400300"/>
            <a:ext cx="1175524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gushing air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8F5405-843D-B68F-83DE-7AE1ECC5CDA2}"/>
              </a:ext>
            </a:extLst>
          </p:cNvPr>
          <p:cNvSpPr txBox="1"/>
          <p:nvPr/>
        </p:nvSpPr>
        <p:spPr>
          <a:xfrm>
            <a:off x="5681750" y="3810372"/>
            <a:ext cx="768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Sealed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BF2E957-F9FC-7F5F-1C53-1C0689B50F03}"/>
              </a:ext>
            </a:extLst>
          </p:cNvPr>
          <p:cNvSpPr txBox="1"/>
          <p:nvPr/>
        </p:nvSpPr>
        <p:spPr>
          <a:xfrm>
            <a:off x="686202" y="1957253"/>
            <a:ext cx="35239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Purpose:</a:t>
            </a:r>
            <a:r>
              <a:rPr lang="en-US" altLang="zh-TW" dirty="0"/>
              <a:t> </a:t>
            </a:r>
            <a:r>
              <a:rPr lang="en-US" altLang="zh-TW" b="1" dirty="0"/>
              <a:t>To direct the airflow inside the mask towards the desired direction </a:t>
            </a:r>
            <a:r>
              <a:rPr lang="en-US" altLang="zh-TW" dirty="0"/>
              <a:t>as shown in the diagram.</a:t>
            </a:r>
            <a:endParaRPr lang="zh-TW" altLang="en-US" dirty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Adjusting the direction of the one-way valve inside the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Closing certain exhaust ports. </a:t>
            </a:r>
          </a:p>
        </p:txBody>
      </p:sp>
    </p:spTree>
    <p:extLst>
      <p:ext uri="{BB962C8B-B14F-4D97-AF65-F5344CB8AC3E}">
        <p14:creationId xmlns:p14="http://schemas.microsoft.com/office/powerpoint/2010/main" val="145854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3;p14">
            <a:extLst>
              <a:ext uri="{FF2B5EF4-FFF2-40B4-BE49-F238E27FC236}">
                <a16:creationId xmlns:a16="http://schemas.microsoft.com/office/drawing/2014/main" id="{A5248B5E-3FC2-1025-41A3-19369912D16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dirty="0">
                <a:latin typeface="Dela Gothic One"/>
                <a:ea typeface="Dela Gothic One"/>
                <a:cs typeface="Dela Gothic One"/>
                <a:sym typeface="Dela Gothic One"/>
              </a:rPr>
              <a:t>GUI &amp; Control System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FFCE898-8E31-511D-2293-F2E0C5225591}"/>
              </a:ext>
            </a:extLst>
          </p:cNvPr>
          <p:cNvGrpSpPr/>
          <p:nvPr/>
        </p:nvGrpSpPr>
        <p:grpSpPr>
          <a:xfrm>
            <a:off x="547406" y="945932"/>
            <a:ext cx="8284894" cy="4051865"/>
            <a:chOff x="522991" y="802402"/>
            <a:chExt cx="8516042" cy="4179629"/>
          </a:xfrm>
        </p:grpSpPr>
        <p:pic>
          <p:nvPicPr>
            <p:cNvPr id="1034" name="Picture 10" descr="Arduino Uno - Wikipedia">
              <a:extLst>
                <a:ext uri="{FF2B5EF4-FFF2-40B4-BE49-F238E27FC236}">
                  <a16:creationId xmlns:a16="http://schemas.microsoft.com/office/drawing/2014/main" id="{4D98E4E9-BF11-0A73-8226-F1144E64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991" y="2952933"/>
              <a:ext cx="2029098" cy="2029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FE223E07-D10D-0777-1E59-61C4107D32BD}"/>
                </a:ext>
              </a:extLst>
            </p:cNvPr>
            <p:cNvGrpSpPr/>
            <p:nvPr/>
          </p:nvGrpSpPr>
          <p:grpSpPr>
            <a:xfrm>
              <a:off x="3525346" y="1547439"/>
              <a:ext cx="2143125" cy="2587517"/>
              <a:chOff x="1041017" y="1603800"/>
              <a:chExt cx="2143125" cy="2587517"/>
            </a:xfrm>
          </p:grpSpPr>
          <p:pic>
            <p:nvPicPr>
              <p:cNvPr id="1026" name="Picture 2" descr="L298N 步進馬達驅動器| Yahoo奇摩超級商城">
                <a:extLst>
                  <a:ext uri="{FF2B5EF4-FFF2-40B4-BE49-F238E27FC236}">
                    <a16:creationId xmlns:a16="http://schemas.microsoft.com/office/drawing/2014/main" id="{3BB8705A-64BE-A39C-C665-A00962D01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017" y="1603800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C8FBDA7-817E-2E26-FF22-C9AABD99218A}"/>
                  </a:ext>
                </a:extLst>
              </p:cNvPr>
              <p:cNvSpPr txBox="1"/>
              <p:nvPr/>
            </p:nvSpPr>
            <p:spPr>
              <a:xfrm>
                <a:off x="1545020" y="3668097"/>
                <a:ext cx="1135118" cy="523220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Core</a:t>
                </a:r>
              </a:p>
              <a:p>
                <a:pPr algn="ctr"/>
                <a:r>
                  <a:rPr lang="en-US" altLang="zh-TW" b="1" dirty="0"/>
                  <a:t>L298N</a:t>
                </a:r>
                <a:endParaRPr lang="zh-TW" altLang="en-US" b="1" dirty="0"/>
              </a:p>
            </p:txBody>
          </p:sp>
        </p:grp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665E1BD9-D20F-6E9F-2BDD-9BFE38341CC9}"/>
                </a:ext>
              </a:extLst>
            </p:cNvPr>
            <p:cNvSpPr/>
            <p:nvPr/>
          </p:nvSpPr>
          <p:spPr>
            <a:xfrm>
              <a:off x="5530248" y="1763256"/>
              <a:ext cx="859221" cy="22662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D3E30C67-9E3E-AB0D-8BB9-3586F8DC2ED8}"/>
                </a:ext>
              </a:extLst>
            </p:cNvPr>
            <p:cNvSpPr/>
            <p:nvPr/>
          </p:nvSpPr>
          <p:spPr>
            <a:xfrm>
              <a:off x="5530247" y="3826186"/>
              <a:ext cx="859221" cy="226629"/>
            </a:xfrm>
            <a:prstGeom prst="righ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3F6E260-0687-4D1E-AC39-CF4D923CE5E5}"/>
                </a:ext>
              </a:extLst>
            </p:cNvPr>
            <p:cNvSpPr txBox="1"/>
            <p:nvPr/>
          </p:nvSpPr>
          <p:spPr>
            <a:xfrm>
              <a:off x="5524483" y="1144631"/>
              <a:ext cx="864985" cy="52322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Digital</a:t>
              </a:r>
            </a:p>
            <a:p>
              <a:pPr algn="ctr"/>
              <a:r>
                <a:rPr lang="en-US" altLang="zh-TW" dirty="0"/>
                <a:t>Signal</a:t>
              </a:r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A14DD20-562F-844D-0F2C-0197B517274F}"/>
                </a:ext>
              </a:extLst>
            </p:cNvPr>
            <p:cNvSpPr txBox="1"/>
            <p:nvPr/>
          </p:nvSpPr>
          <p:spPr>
            <a:xfrm>
              <a:off x="5516004" y="4277484"/>
              <a:ext cx="864985" cy="52322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PWM</a:t>
              </a:r>
            </a:p>
            <a:p>
              <a:pPr algn="ctr"/>
              <a:r>
                <a:rPr lang="en-US" altLang="zh-TW" dirty="0"/>
                <a:t>Signal</a:t>
              </a:r>
              <a:endParaRPr lang="zh-TW" altLang="en-US" dirty="0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7723AD9-87E3-D4E1-A0F4-CC2060268879}"/>
                </a:ext>
              </a:extLst>
            </p:cNvPr>
            <p:cNvGrpSpPr/>
            <p:nvPr/>
          </p:nvGrpSpPr>
          <p:grpSpPr>
            <a:xfrm>
              <a:off x="6953333" y="802402"/>
              <a:ext cx="1758782" cy="1799420"/>
              <a:chOff x="5080469" y="772330"/>
              <a:chExt cx="1758782" cy="1799420"/>
            </a:xfrm>
          </p:grpSpPr>
          <p:pic>
            <p:nvPicPr>
              <p:cNvPr id="1028" name="Picture 4" descr="咖啡機三通閥- Top 100件咖啡機三通閥- 2023年6月更新- Taobao">
                <a:extLst>
                  <a:ext uri="{FF2B5EF4-FFF2-40B4-BE49-F238E27FC236}">
                    <a16:creationId xmlns:a16="http://schemas.microsoft.com/office/drawing/2014/main" id="{F4DEDFC1-1353-826F-F3D3-12DD21ACCD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27" t="18512" r="6734" b="12950"/>
              <a:stretch/>
            </p:blipFill>
            <p:spPr bwMode="auto">
              <a:xfrm>
                <a:off x="5080469" y="1142490"/>
                <a:ext cx="1758782" cy="1429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6719648-444C-6A76-51F0-E039EA8C7602}"/>
                  </a:ext>
                </a:extLst>
              </p:cNvPr>
              <p:cNvSpPr txBox="1"/>
              <p:nvPr/>
            </p:nvSpPr>
            <p:spPr>
              <a:xfrm>
                <a:off x="5533697" y="772330"/>
                <a:ext cx="914400" cy="30777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TPTV</a:t>
                </a:r>
                <a:endParaRPr lang="zh-TW" altLang="en-US" dirty="0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16B8149D-9BF8-38AD-D6DE-B5824C159152}"/>
                </a:ext>
              </a:extLst>
            </p:cNvPr>
            <p:cNvGrpSpPr/>
            <p:nvPr/>
          </p:nvGrpSpPr>
          <p:grpSpPr>
            <a:xfrm>
              <a:off x="6626414" y="2841198"/>
              <a:ext cx="2412619" cy="2140833"/>
              <a:chOff x="4753550" y="2902021"/>
              <a:chExt cx="2412619" cy="2140833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12C369DD-3410-602D-45E7-306666BE646C}"/>
                  </a:ext>
                </a:extLst>
              </p:cNvPr>
              <p:cNvGrpSpPr/>
              <p:nvPr/>
            </p:nvGrpSpPr>
            <p:grpSpPr>
              <a:xfrm>
                <a:off x="4753550" y="2902021"/>
                <a:ext cx="2412619" cy="1863432"/>
                <a:chOff x="4697631" y="3024426"/>
                <a:chExt cx="2412619" cy="1863432"/>
              </a:xfrm>
            </p:grpSpPr>
            <p:pic>
              <p:nvPicPr>
                <p:cNvPr id="1032" name="Picture 8" descr="DC 12V 1.0A, 120x120x32mm AD2512UB, (3) ADDA AD2512UB Server - Blower Fan.  PcHub.com - Laptop parts , Laptop spares , Server parts &amp; Automation">
                  <a:extLst>
                    <a:ext uri="{FF2B5EF4-FFF2-40B4-BE49-F238E27FC236}">
                      <a16:creationId xmlns:a16="http://schemas.microsoft.com/office/drawing/2014/main" id="{33AC7F12-60EC-1C47-6A5C-5996B715A2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97632" y="3024426"/>
                  <a:ext cx="2412618" cy="1810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097BFB43-38F0-B0D0-774E-61DAC6A27150}"/>
                    </a:ext>
                  </a:extLst>
                </p:cNvPr>
                <p:cNvSpPr/>
                <p:nvPr/>
              </p:nvSpPr>
              <p:spPr>
                <a:xfrm>
                  <a:off x="6684579" y="4296103"/>
                  <a:ext cx="425671" cy="538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橢圓 4">
                  <a:extLst>
                    <a:ext uri="{FF2B5EF4-FFF2-40B4-BE49-F238E27FC236}">
                      <a16:creationId xmlns:a16="http://schemas.microsoft.com/office/drawing/2014/main" id="{DB3A69A9-930C-E149-4052-62F5F8C19609}"/>
                    </a:ext>
                  </a:extLst>
                </p:cNvPr>
                <p:cNvSpPr/>
                <p:nvPr/>
              </p:nvSpPr>
              <p:spPr>
                <a:xfrm>
                  <a:off x="4697631" y="4241471"/>
                  <a:ext cx="631113" cy="64638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E7B5E2D-573F-BEEE-CD94-3D5C45AFA5E3}"/>
                  </a:ext>
                </a:extLst>
              </p:cNvPr>
              <p:cNvSpPr txBox="1"/>
              <p:nvPr/>
            </p:nvSpPr>
            <p:spPr>
              <a:xfrm>
                <a:off x="5338120" y="4735077"/>
                <a:ext cx="1305554" cy="307777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AD2512UB</a:t>
                </a:r>
                <a:endParaRPr lang="zh-TW" altLang="en-US" dirty="0"/>
              </a:p>
            </p:txBody>
          </p:sp>
        </p:grpSp>
        <p:pic>
          <p:nvPicPr>
            <p:cNvPr id="24" name="圖片 23" descr="一張含有 文字, 螢幕擷取畫面, 軟體, 作業系統 的圖片&#10;&#10;自動產生的描述">
              <a:extLst>
                <a:ext uri="{FF2B5EF4-FFF2-40B4-BE49-F238E27FC236}">
                  <a16:creationId xmlns:a16="http://schemas.microsoft.com/office/drawing/2014/main" id="{BFD14D70-AE09-0B8F-7EF9-AC9CDB087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667" t="14187" r="14698"/>
            <a:stretch/>
          </p:blipFill>
          <p:spPr>
            <a:xfrm>
              <a:off x="580232" y="1096569"/>
              <a:ext cx="2381249" cy="1941490"/>
            </a:xfrm>
            <a:prstGeom prst="rect">
              <a:avLst/>
            </a:prstGeom>
          </p:spPr>
        </p:pic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EF2BD392-4400-443E-02E4-DE47E5A014EB}"/>
                </a:ext>
              </a:extLst>
            </p:cNvPr>
            <p:cNvSpPr/>
            <p:nvPr/>
          </p:nvSpPr>
          <p:spPr>
            <a:xfrm>
              <a:off x="3123108" y="2776588"/>
              <a:ext cx="491152" cy="35269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827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ctrTitle"/>
          </p:nvPr>
        </p:nvSpPr>
        <p:spPr>
          <a:xfrm>
            <a:off x="311700" y="2142300"/>
            <a:ext cx="8520600" cy="8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PART 4 </a:t>
            </a:r>
            <a:r>
              <a:rPr lang="en-US" alt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–</a:t>
            </a:r>
            <a:r>
              <a:rPr 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 </a:t>
            </a:r>
            <a:r>
              <a:rPr lang="en-US" alt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Demo Video</a:t>
            </a:r>
            <a:endParaRPr sz="3200"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04D1C127-C9E8-4A8E-0278-55277B88758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dirty="0">
                <a:latin typeface="Dela Gothic One"/>
                <a:ea typeface="Dela Gothic One"/>
                <a:cs typeface="Dela Gothic One"/>
                <a:sym typeface="Dela Gothic One"/>
              </a:rPr>
              <a:t>Frequency</a:t>
            </a:r>
          </a:p>
        </p:txBody>
      </p:sp>
      <p:pic>
        <p:nvPicPr>
          <p:cNvPr id="3" name="圖片 2" descr="一張含有 電氣線路, 纜線, 電子工程, 電子產品 的圖片&#10;&#10;自動產生的描述">
            <a:extLst>
              <a:ext uri="{FF2B5EF4-FFF2-40B4-BE49-F238E27FC236}">
                <a16:creationId xmlns:a16="http://schemas.microsoft.com/office/drawing/2014/main" id="{D21D5BDC-C799-6E35-B6B9-5E375A4A4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00" y="3150710"/>
            <a:ext cx="3200000" cy="1800000"/>
          </a:xfrm>
          <a:prstGeom prst="rect">
            <a:avLst/>
          </a:prstGeom>
        </p:spPr>
      </p:pic>
      <p:pic>
        <p:nvPicPr>
          <p:cNvPr id="8" name="圖片 7" descr="一張含有 電氣線路, 纜線, 電子工程, 電子產品 的圖片&#10;&#10;自動產生的描述">
            <a:extLst>
              <a:ext uri="{FF2B5EF4-FFF2-40B4-BE49-F238E27FC236}">
                <a16:creationId xmlns:a16="http://schemas.microsoft.com/office/drawing/2014/main" id="{0B696FB3-BC9A-AD5C-C654-F197C0041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159" y="1233415"/>
            <a:ext cx="3200000" cy="1800000"/>
          </a:xfrm>
          <a:prstGeom prst="rect">
            <a:avLst/>
          </a:prstGeom>
        </p:spPr>
      </p:pic>
      <p:pic>
        <p:nvPicPr>
          <p:cNvPr id="10" name="圖片 9" descr="一張含有 文字, 螢幕擷取畫面, 牆, 室內 的圖片&#10;&#10;自動產生的描述">
            <a:extLst>
              <a:ext uri="{FF2B5EF4-FFF2-40B4-BE49-F238E27FC236}">
                <a16:creationId xmlns:a16="http://schemas.microsoft.com/office/drawing/2014/main" id="{E158D2B2-C518-7C94-52E5-607AD9E21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03" y="1233415"/>
            <a:ext cx="3200000" cy="180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5C6B1D-03DE-662C-78C6-91ABF354E7C8}"/>
              </a:ext>
            </a:extLst>
          </p:cNvPr>
          <p:cNvSpPr txBox="1"/>
          <p:nvPr/>
        </p:nvSpPr>
        <p:spPr>
          <a:xfrm>
            <a:off x="410503" y="3896821"/>
            <a:ext cx="1056289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NORMAL</a:t>
            </a:r>
            <a:endParaRPr lang="zh-TW" altLang="en-US" dirty="0"/>
          </a:p>
        </p:txBody>
      </p:sp>
      <p:sp>
        <p:nvSpPr>
          <p:cNvPr id="12" name="箭號: 向上 11">
            <a:extLst>
              <a:ext uri="{FF2B5EF4-FFF2-40B4-BE49-F238E27FC236}">
                <a16:creationId xmlns:a16="http://schemas.microsoft.com/office/drawing/2014/main" id="{DC8BE447-5995-D37E-829C-FD9C69B88341}"/>
              </a:ext>
            </a:extLst>
          </p:cNvPr>
          <p:cNvSpPr/>
          <p:nvPr/>
        </p:nvSpPr>
        <p:spPr>
          <a:xfrm>
            <a:off x="410502" y="3138629"/>
            <a:ext cx="196469" cy="640897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5BF0287-6B95-7CB3-10BF-E9E37C673E4A}"/>
              </a:ext>
            </a:extLst>
          </p:cNvPr>
          <p:cNvSpPr txBox="1"/>
          <p:nvPr/>
        </p:nvSpPr>
        <p:spPr>
          <a:xfrm>
            <a:off x="7968870" y="3896821"/>
            <a:ext cx="1056289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HIGH</a:t>
            </a:r>
            <a:endParaRPr lang="zh-TW" altLang="en-US" dirty="0"/>
          </a:p>
        </p:txBody>
      </p:sp>
      <p:sp>
        <p:nvSpPr>
          <p:cNvPr id="14" name="箭號: 向上 13">
            <a:extLst>
              <a:ext uri="{FF2B5EF4-FFF2-40B4-BE49-F238E27FC236}">
                <a16:creationId xmlns:a16="http://schemas.microsoft.com/office/drawing/2014/main" id="{0E1CB025-2E33-4BD7-9BE9-7DD49C8BDEC5}"/>
              </a:ext>
            </a:extLst>
          </p:cNvPr>
          <p:cNvSpPr/>
          <p:nvPr/>
        </p:nvSpPr>
        <p:spPr>
          <a:xfrm>
            <a:off x="8832300" y="3138628"/>
            <a:ext cx="196469" cy="640897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5418B6-28C2-88B9-059A-B6DA5D996425}"/>
              </a:ext>
            </a:extLst>
          </p:cNvPr>
          <p:cNvSpPr txBox="1"/>
          <p:nvPr/>
        </p:nvSpPr>
        <p:spPr>
          <a:xfrm>
            <a:off x="4189687" y="1721095"/>
            <a:ext cx="1056289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LOW</a:t>
            </a:r>
            <a:endParaRPr lang="zh-TW" altLang="en-US" dirty="0"/>
          </a:p>
        </p:txBody>
      </p:sp>
      <p:sp>
        <p:nvSpPr>
          <p:cNvPr id="16" name="箭號: 向上 15">
            <a:extLst>
              <a:ext uri="{FF2B5EF4-FFF2-40B4-BE49-F238E27FC236}">
                <a16:creationId xmlns:a16="http://schemas.microsoft.com/office/drawing/2014/main" id="{5326E5A5-4BCC-E91F-877C-D7976064B361}"/>
              </a:ext>
            </a:extLst>
          </p:cNvPr>
          <p:cNvSpPr/>
          <p:nvPr/>
        </p:nvSpPr>
        <p:spPr>
          <a:xfrm rot="10800000">
            <a:off x="4619596" y="2146167"/>
            <a:ext cx="196469" cy="640897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713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04D1C127-C9E8-4A8E-0278-55277B88758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dirty="0">
                <a:latin typeface="Dela Gothic One"/>
                <a:ea typeface="Dela Gothic One"/>
                <a:cs typeface="Dela Gothic One"/>
                <a:sym typeface="Dela Gothic One"/>
              </a:rPr>
              <a:t>Speed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1D5BDC-C799-6E35-B6B9-5E375A4A4A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4119" y="3138628"/>
            <a:ext cx="3294985" cy="18534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B696FB3-BC9A-AD5C-C654-F197C00413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50235" y="1135020"/>
            <a:ext cx="3374924" cy="18983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158D2B2-C518-7C94-52E5-607AD9E21B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5579" y="1135020"/>
            <a:ext cx="3374924" cy="189839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5C6B1D-03DE-662C-78C6-91ABF354E7C8}"/>
              </a:ext>
            </a:extLst>
          </p:cNvPr>
          <p:cNvSpPr txBox="1"/>
          <p:nvPr/>
        </p:nvSpPr>
        <p:spPr>
          <a:xfrm>
            <a:off x="410503" y="3896821"/>
            <a:ext cx="1804873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NORMAL</a:t>
            </a:r>
            <a:endParaRPr lang="zh-TW" altLang="en-US" sz="1800" dirty="0"/>
          </a:p>
        </p:txBody>
      </p:sp>
      <p:sp>
        <p:nvSpPr>
          <p:cNvPr id="12" name="箭號: 向上 11">
            <a:extLst>
              <a:ext uri="{FF2B5EF4-FFF2-40B4-BE49-F238E27FC236}">
                <a16:creationId xmlns:a16="http://schemas.microsoft.com/office/drawing/2014/main" id="{DC8BE447-5995-D37E-829C-FD9C69B88341}"/>
              </a:ext>
            </a:extLst>
          </p:cNvPr>
          <p:cNvSpPr/>
          <p:nvPr/>
        </p:nvSpPr>
        <p:spPr>
          <a:xfrm>
            <a:off x="410502" y="3138629"/>
            <a:ext cx="196469" cy="640897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5BF0287-6B95-7CB3-10BF-E9E37C673E4A}"/>
              </a:ext>
            </a:extLst>
          </p:cNvPr>
          <p:cNvSpPr txBox="1"/>
          <p:nvPr/>
        </p:nvSpPr>
        <p:spPr>
          <a:xfrm>
            <a:off x="6825604" y="3877028"/>
            <a:ext cx="2199555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HIGH</a:t>
            </a:r>
            <a:endParaRPr lang="zh-TW" altLang="en-US" sz="1800" dirty="0"/>
          </a:p>
        </p:txBody>
      </p:sp>
      <p:sp>
        <p:nvSpPr>
          <p:cNvPr id="14" name="箭號: 向上 13">
            <a:extLst>
              <a:ext uri="{FF2B5EF4-FFF2-40B4-BE49-F238E27FC236}">
                <a16:creationId xmlns:a16="http://schemas.microsoft.com/office/drawing/2014/main" id="{0E1CB025-2E33-4BD7-9BE9-7DD49C8BDEC5}"/>
              </a:ext>
            </a:extLst>
          </p:cNvPr>
          <p:cNvSpPr/>
          <p:nvPr/>
        </p:nvSpPr>
        <p:spPr>
          <a:xfrm>
            <a:off x="8832300" y="3138628"/>
            <a:ext cx="196469" cy="640897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5418B6-28C2-88B9-059A-B6DA5D996425}"/>
              </a:ext>
            </a:extLst>
          </p:cNvPr>
          <p:cNvSpPr txBox="1"/>
          <p:nvPr/>
        </p:nvSpPr>
        <p:spPr>
          <a:xfrm>
            <a:off x="3820175" y="1707154"/>
            <a:ext cx="1620388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LOW</a:t>
            </a:r>
            <a:endParaRPr lang="zh-TW" altLang="en-US" sz="1800" dirty="0"/>
          </a:p>
        </p:txBody>
      </p:sp>
      <p:sp>
        <p:nvSpPr>
          <p:cNvPr id="16" name="箭號: 向上 15">
            <a:extLst>
              <a:ext uri="{FF2B5EF4-FFF2-40B4-BE49-F238E27FC236}">
                <a16:creationId xmlns:a16="http://schemas.microsoft.com/office/drawing/2014/main" id="{5326E5A5-4BCC-E91F-877C-D7976064B361}"/>
              </a:ext>
            </a:extLst>
          </p:cNvPr>
          <p:cNvSpPr/>
          <p:nvPr/>
        </p:nvSpPr>
        <p:spPr>
          <a:xfrm rot="10800000">
            <a:off x="4473764" y="2183220"/>
            <a:ext cx="232050" cy="848673"/>
          </a:xfrm>
          <a:prstGeom prst="upArrow">
            <a:avLst>
              <a:gd name="adj1" fmla="val 50001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84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ctrTitle"/>
          </p:nvPr>
        </p:nvSpPr>
        <p:spPr>
          <a:xfrm>
            <a:off x="311700" y="2142300"/>
            <a:ext cx="8520600" cy="8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PART </a:t>
            </a:r>
            <a:r>
              <a:rPr lang="en-US" alt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5 – Future</a:t>
            </a:r>
            <a:r>
              <a:rPr lang="zh-TW" altLang="en-US" sz="3200" dirty="0">
                <a:latin typeface="Dela Gothic One"/>
                <a:ea typeface="Dela Gothic One"/>
                <a:cs typeface="Dela Gothic One"/>
                <a:sym typeface="Dela Gothic One"/>
              </a:rPr>
              <a:t> </a:t>
            </a:r>
            <a:r>
              <a:rPr lang="en-US" alt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Improvement</a:t>
            </a:r>
            <a:endParaRPr sz="3200"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</p:spTree>
    <p:extLst>
      <p:ext uri="{BB962C8B-B14F-4D97-AF65-F5344CB8AC3E}">
        <p14:creationId xmlns:p14="http://schemas.microsoft.com/office/powerpoint/2010/main" val="2180915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0FF2EE99-AC8E-2320-8BE8-E11AB1905B6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dirty="0">
                <a:latin typeface="Dela Gothic One"/>
                <a:ea typeface="Dela Gothic One"/>
                <a:cs typeface="Dela Gothic One"/>
                <a:sym typeface="Dela Gothic One"/>
              </a:rPr>
              <a:t>Improvement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BDDA6D-ABEF-894F-7620-61B1AF60DE77}"/>
              </a:ext>
            </a:extLst>
          </p:cNvPr>
          <p:cNvSpPr/>
          <p:nvPr/>
        </p:nvSpPr>
        <p:spPr>
          <a:xfrm>
            <a:off x="1860331" y="1479052"/>
            <a:ext cx="5423338" cy="835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Flow pressure is not enough for a ventilator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1932A6-19B6-D4AF-2702-4766466A0DFA}"/>
              </a:ext>
            </a:extLst>
          </p:cNvPr>
          <p:cNvSpPr/>
          <p:nvPr/>
        </p:nvSpPr>
        <p:spPr>
          <a:xfrm>
            <a:off x="1860331" y="2314624"/>
            <a:ext cx="5423338" cy="83557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When L298N work on 2 channels, its voltage would drop 1.4V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232D59-0D65-D399-AA2A-833B1690063D}"/>
              </a:ext>
            </a:extLst>
          </p:cNvPr>
          <p:cNvSpPr/>
          <p:nvPr/>
        </p:nvSpPr>
        <p:spPr>
          <a:xfrm>
            <a:off x="1860331" y="3150196"/>
            <a:ext cx="5423338" cy="83557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Can improve the deliver of air 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1050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ctrTitle"/>
          </p:nvPr>
        </p:nvSpPr>
        <p:spPr>
          <a:xfrm>
            <a:off x="311700" y="2142300"/>
            <a:ext cx="8520600" cy="8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00">
                <a:latin typeface="Dela Gothic One"/>
                <a:ea typeface="Dela Gothic One"/>
                <a:cs typeface="Dela Gothic One"/>
                <a:sym typeface="Dela Gothic One"/>
              </a:rPr>
              <a:t>Thank you for your attention ! </a:t>
            </a:r>
            <a:endParaRPr sz="320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ela Gothic One"/>
                <a:ea typeface="Dela Gothic One"/>
                <a:cs typeface="Dela Gothic One"/>
                <a:sym typeface="Dela Gothic One"/>
              </a:rPr>
              <a:t>Reference</a:t>
            </a:r>
            <a:endParaRPr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A42931-943B-3673-3068-C4F960850B31}"/>
              </a:ext>
            </a:extLst>
          </p:cNvPr>
          <p:cNvSpPr txBox="1"/>
          <p:nvPr/>
        </p:nvSpPr>
        <p:spPr>
          <a:xfrm>
            <a:off x="630621" y="1017725"/>
            <a:ext cx="8201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000" dirty="0">
                <a:hlinkClick r:id="rId3"/>
              </a:rPr>
              <a:t>https://www.instructables.com/Gripper-Made-of-Soft-Muscles-With-Arduino-Code/</a:t>
            </a:r>
            <a:endParaRPr lang="en-US" altLang="zh-TW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000" dirty="0">
                <a:hlinkClick r:id="rId4"/>
              </a:rPr>
              <a:t>https://robu.in/wp-content/uploads/2017/12/L298N-Module-Pinouts-ROBU.IN_.pdf</a:t>
            </a:r>
            <a:endParaRPr lang="en-US" altLang="zh-TW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000" dirty="0">
                <a:hlinkClick r:id="rId5"/>
              </a:rPr>
              <a:t>http://cht.a-hospital.com/w/%E7%AE%80%E6%98%93%E5%91%BC%E5%90%B8%E6%9C%BA</a:t>
            </a:r>
            <a:endParaRPr lang="en-US" altLang="zh-TW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000" dirty="0">
                <a:hlinkClick r:id="rId6"/>
              </a:rPr>
              <a:t>https://landing.coolermaster.com/faq/3-pin-and-4-pin-fan-wire-diagrams/</a:t>
            </a:r>
            <a:endParaRPr lang="en-US" altLang="zh-TW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Dela Gothic One"/>
                <a:ea typeface="Dela Gothic One"/>
                <a:cs typeface="Dela Gothic One"/>
                <a:sym typeface="Dela Gothic One"/>
              </a:rPr>
              <a:t>Outline</a:t>
            </a:r>
            <a:endParaRPr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aphicFrame>
        <p:nvGraphicFramePr>
          <p:cNvPr id="64" name="Google Shape;64;p14"/>
          <p:cNvGraphicFramePr/>
          <p:nvPr>
            <p:extLst>
              <p:ext uri="{D42A27DB-BD31-4B8C-83A1-F6EECF244321}">
                <p14:modId xmlns:p14="http://schemas.microsoft.com/office/powerpoint/2010/main" val="1438680386"/>
              </p:ext>
            </p:extLst>
          </p:nvPr>
        </p:nvGraphicFramePr>
        <p:xfrm>
          <a:off x="2774642" y="689725"/>
          <a:ext cx="3594715" cy="4008750"/>
        </p:xfrm>
        <a:graphic>
          <a:graphicData uri="http://schemas.openxmlformats.org/drawingml/2006/table">
            <a:tbl>
              <a:tblPr>
                <a:noFill/>
                <a:tableStyleId>{1DDAF61C-62C6-43E8-91E1-B484616BE281}</a:tableStyleId>
              </a:tblPr>
              <a:tblGrid>
                <a:gridCol w="1531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2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PART 1</a:t>
                      </a:r>
                      <a:endParaRPr b="1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b="1" dirty="0"/>
                        <a:t>Introduction</a:t>
                      </a:r>
                      <a:endParaRPr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b="1" dirty="0">
                          <a:solidFill>
                            <a:schemeClr val="dk1"/>
                          </a:solidFill>
                        </a:rPr>
                        <a:t>PART 2</a:t>
                      </a:r>
                      <a:endParaRPr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14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Thinking Process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b="1">
                          <a:solidFill>
                            <a:schemeClr val="dk1"/>
                          </a:solidFill>
                        </a:rPr>
                        <a:t>PART 3</a:t>
                      </a:r>
                      <a:endParaRPr b="1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b="1" dirty="0"/>
                        <a:t>Design &amp; </a:t>
                      </a:r>
                      <a:r>
                        <a:rPr lang="en-US" altLang="zh-TW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altLang="zh-TW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ethodology </a:t>
                      </a:r>
                      <a:endParaRPr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b="1" dirty="0">
                          <a:solidFill>
                            <a:schemeClr val="dk1"/>
                          </a:solidFill>
                        </a:rPr>
                        <a:t>PART 4</a:t>
                      </a:r>
                      <a:endParaRPr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b="1" dirty="0"/>
                        <a:t>Demo Video</a:t>
                      </a:r>
                      <a:endParaRPr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b="1" dirty="0"/>
                        <a:t>PART</a:t>
                      </a:r>
                      <a:r>
                        <a:rPr lang="zh-TW" altLang="en-US" b="1" dirty="0"/>
                        <a:t> </a:t>
                      </a:r>
                      <a:r>
                        <a:rPr lang="en-US" altLang="zh-TW" b="1" dirty="0"/>
                        <a:t>5</a:t>
                      </a:r>
                      <a:endParaRPr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b="1" dirty="0"/>
                        <a:t>Future Improvement</a:t>
                      </a:r>
                      <a:endParaRPr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6275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0" y="2142300"/>
            <a:ext cx="8520600" cy="8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PART 1 - </a:t>
            </a:r>
            <a:r>
              <a:rPr lang="en-US" alt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Introduction</a:t>
            </a:r>
            <a:endParaRPr sz="3200"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DE1B1215-44FA-009B-4718-5229EB940D34}"/>
              </a:ext>
            </a:extLst>
          </p:cNvPr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63;p14">
            <a:extLst>
              <a:ext uri="{FF2B5EF4-FFF2-40B4-BE49-F238E27FC236}">
                <a16:creationId xmlns:a16="http://schemas.microsoft.com/office/drawing/2014/main" id="{EB98D045-BD94-2CFA-2F42-C13F2F400A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Dela Gothic One"/>
                <a:ea typeface="Dela Gothic One"/>
                <a:cs typeface="Dela Gothic One"/>
                <a:sym typeface="Dela Gothic One"/>
              </a:rPr>
              <a:t>Introduction</a:t>
            </a:r>
            <a:endParaRPr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4C52D40-ED9F-30E8-EDC1-0B93A6808911}"/>
              </a:ext>
            </a:extLst>
          </p:cNvPr>
          <p:cNvSpPr txBox="1"/>
          <p:nvPr/>
        </p:nvSpPr>
        <p:spPr>
          <a:xfrm>
            <a:off x="791326" y="1488204"/>
            <a:ext cx="787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highlight>
                  <a:srgbClr val="FFFF00"/>
                </a:highlight>
              </a:rPr>
              <a:t>A ventilator</a:t>
            </a:r>
            <a:r>
              <a:rPr lang="en-US" altLang="zh-TW" b="1" dirty="0"/>
              <a:t> </a:t>
            </a:r>
            <a:r>
              <a:rPr lang="en-US" altLang="zh-TW" dirty="0"/>
              <a:t>is used when a patient is unable to breathe on their own or when they’re able to breath but cannot achieve the required level of oxygen concentration in the body.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72F3E7D-79CE-A468-F0F0-B644EA63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670" y="2048842"/>
            <a:ext cx="2109330" cy="244490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064F1592-17F1-291C-ECB5-F9F28D5E9ED1}"/>
              </a:ext>
            </a:extLst>
          </p:cNvPr>
          <p:cNvSpPr txBox="1"/>
          <p:nvPr/>
        </p:nvSpPr>
        <p:spPr>
          <a:xfrm>
            <a:off x="791326" y="3641394"/>
            <a:ext cx="64629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Controlled the respiratory parameters</a:t>
            </a:r>
            <a:r>
              <a:rPr lang="en-US" altLang="zh-TW" dirty="0"/>
              <a:t> such as respiratory rate and tidal volume through a microcomputer-based system that incorporates monitoring systems, alarm systems and respiratory self-assessment functions.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C622DEF-8168-D55A-F790-596EFE61C513}"/>
              </a:ext>
            </a:extLst>
          </p:cNvPr>
          <p:cNvSpPr txBox="1"/>
          <p:nvPr/>
        </p:nvSpPr>
        <p:spPr>
          <a:xfrm>
            <a:off x="791326" y="2216747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highlight>
                  <a:srgbClr val="FFFF00"/>
                </a:highlight>
              </a:rPr>
              <a:t>Principle</a:t>
            </a:r>
            <a:r>
              <a:rPr lang="en-US" altLang="zh-TW" dirty="0"/>
              <a:t> of gas delivery: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Positive Pressure Ventilation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Negative Pressure Ventilation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High-Frequency Ventilation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3BDBCA0-02E9-A9B9-FE9B-BC326A600802}"/>
              </a:ext>
            </a:extLst>
          </p:cNvPr>
          <p:cNvSpPr txBox="1"/>
          <p:nvPr/>
        </p:nvSpPr>
        <p:spPr>
          <a:xfrm>
            <a:off x="791326" y="33858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What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can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it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do</a:t>
            </a:r>
            <a:r>
              <a:rPr lang="zh-TW" altLang="en-US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？</a:t>
            </a:r>
            <a:endParaRPr lang="zh-TW" alt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326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ctrTitle"/>
          </p:nvPr>
        </p:nvSpPr>
        <p:spPr>
          <a:xfrm>
            <a:off x="311700" y="2142300"/>
            <a:ext cx="8520600" cy="8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PART 2 </a:t>
            </a:r>
            <a:r>
              <a:rPr lang="en-US" alt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– Thinking Process</a:t>
            </a:r>
            <a:endParaRPr sz="3200"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 descr="一張含有 圓形, 圖形, 符號, 設計 的圖片&#10;&#10;自動產生的描述">
            <a:extLst>
              <a:ext uri="{FF2B5EF4-FFF2-40B4-BE49-F238E27FC236}">
                <a16:creationId xmlns:a16="http://schemas.microsoft.com/office/drawing/2014/main" id="{75F782BE-6ADA-08C9-461E-55A7DF81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59" y="1111013"/>
            <a:ext cx="1942881" cy="1940171"/>
          </a:xfrm>
          <a:prstGeom prst="rect">
            <a:avLst/>
          </a:prstGeom>
        </p:spPr>
      </p:pic>
      <p:pic>
        <p:nvPicPr>
          <p:cNvPr id="6" name="圖片 5" descr="一張含有 圖形, 眼鏡, 標誌, 美工圖案 的圖片&#10;&#10;自動產生的描述">
            <a:extLst>
              <a:ext uri="{FF2B5EF4-FFF2-40B4-BE49-F238E27FC236}">
                <a16:creationId xmlns:a16="http://schemas.microsoft.com/office/drawing/2014/main" id="{300A0846-782C-F425-36AB-9020BE052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59" y="1111011"/>
            <a:ext cx="1942882" cy="1940173"/>
          </a:xfrm>
          <a:prstGeom prst="rect">
            <a:avLst/>
          </a:prstGeom>
        </p:spPr>
      </p:pic>
      <p:pic>
        <p:nvPicPr>
          <p:cNvPr id="8" name="圖片 7" descr="一張含有 圖形, 標誌, 字型, 圓形 的圖片&#10;&#10;自動產生的描述">
            <a:extLst>
              <a:ext uri="{FF2B5EF4-FFF2-40B4-BE49-F238E27FC236}">
                <a16:creationId xmlns:a16="http://schemas.microsoft.com/office/drawing/2014/main" id="{93B6CC32-03B6-F000-0D54-4F3F6DC45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981" y="1111013"/>
            <a:ext cx="1942881" cy="19401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64F4722-F280-8A58-883E-E03C6A611E85}"/>
              </a:ext>
            </a:extLst>
          </p:cNvPr>
          <p:cNvSpPr txBox="1"/>
          <p:nvPr/>
        </p:nvSpPr>
        <p:spPr>
          <a:xfrm>
            <a:off x="411698" y="3074044"/>
            <a:ext cx="2979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Air Flow</a:t>
            </a:r>
          </a:p>
          <a:p>
            <a:pPr algn="ctr"/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How to generate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Control flow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Control breath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Depend on physiological signal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0EB387-34E0-8F98-CFF2-FA0B4228C862}"/>
              </a:ext>
            </a:extLst>
          </p:cNvPr>
          <p:cNvSpPr txBox="1"/>
          <p:nvPr/>
        </p:nvSpPr>
        <p:spPr>
          <a:xfrm>
            <a:off x="3286179" y="3074044"/>
            <a:ext cx="2571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Mask</a:t>
            </a:r>
          </a:p>
          <a:p>
            <a:pPr algn="ctr"/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How to connect with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3D printing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04969A-676B-3240-3D55-20C23B495E5D}"/>
              </a:ext>
            </a:extLst>
          </p:cNvPr>
          <p:cNvSpPr txBox="1"/>
          <p:nvPr/>
        </p:nvSpPr>
        <p:spPr>
          <a:xfrm>
            <a:off x="5857820" y="3074044"/>
            <a:ext cx="29792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Arduino</a:t>
            </a:r>
          </a:p>
          <a:p>
            <a:pPr algn="ctr"/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Control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Monitor physiological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GUI</a:t>
            </a:r>
          </a:p>
        </p:txBody>
      </p:sp>
      <p:sp>
        <p:nvSpPr>
          <p:cNvPr id="12" name="Google Shape;63;p14">
            <a:extLst>
              <a:ext uri="{FF2B5EF4-FFF2-40B4-BE49-F238E27FC236}">
                <a16:creationId xmlns:a16="http://schemas.microsoft.com/office/drawing/2014/main" id="{A5248B5E-3FC2-1025-41A3-19369912D16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dirty="0">
                <a:latin typeface="Dela Gothic One"/>
                <a:ea typeface="Dela Gothic One"/>
                <a:cs typeface="Dela Gothic One"/>
                <a:sym typeface="Dela Gothic One"/>
              </a:rPr>
              <a:t>First Discussion</a:t>
            </a:r>
          </a:p>
        </p:txBody>
      </p:sp>
    </p:spTree>
    <p:extLst>
      <p:ext uri="{BB962C8B-B14F-4D97-AF65-F5344CB8AC3E}">
        <p14:creationId xmlns:p14="http://schemas.microsoft.com/office/powerpoint/2010/main" val="323131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 descr="一張含有 圓形, 圖形, 符號, 設計 的圖片&#10;&#10;自動產生的描述">
            <a:extLst>
              <a:ext uri="{FF2B5EF4-FFF2-40B4-BE49-F238E27FC236}">
                <a16:creationId xmlns:a16="http://schemas.microsoft.com/office/drawing/2014/main" id="{75F782BE-6ADA-08C9-461E-55A7DF81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59" y="1111013"/>
            <a:ext cx="1942881" cy="1940171"/>
          </a:xfrm>
          <a:prstGeom prst="rect">
            <a:avLst/>
          </a:prstGeom>
        </p:spPr>
      </p:pic>
      <p:pic>
        <p:nvPicPr>
          <p:cNvPr id="6" name="圖片 5" descr="一張含有 圖形, 眼鏡, 標誌, 美工圖案 的圖片&#10;&#10;自動產生的描述">
            <a:extLst>
              <a:ext uri="{FF2B5EF4-FFF2-40B4-BE49-F238E27FC236}">
                <a16:creationId xmlns:a16="http://schemas.microsoft.com/office/drawing/2014/main" id="{300A0846-782C-F425-36AB-9020BE052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59" y="1111011"/>
            <a:ext cx="1942882" cy="1940173"/>
          </a:xfrm>
          <a:prstGeom prst="rect">
            <a:avLst/>
          </a:prstGeom>
        </p:spPr>
      </p:pic>
      <p:pic>
        <p:nvPicPr>
          <p:cNvPr id="8" name="圖片 7" descr="一張含有 圖形, 標誌, 字型, 圓形 的圖片&#10;&#10;自動產生的描述">
            <a:extLst>
              <a:ext uri="{FF2B5EF4-FFF2-40B4-BE49-F238E27FC236}">
                <a16:creationId xmlns:a16="http://schemas.microsoft.com/office/drawing/2014/main" id="{93B6CC32-03B6-F000-0D54-4F3F6DC45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981" y="1111013"/>
            <a:ext cx="1942881" cy="19401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64F4722-F280-8A58-883E-E03C6A611E85}"/>
              </a:ext>
            </a:extLst>
          </p:cNvPr>
          <p:cNvSpPr txBox="1"/>
          <p:nvPr/>
        </p:nvSpPr>
        <p:spPr>
          <a:xfrm>
            <a:off x="411698" y="3074044"/>
            <a:ext cx="2979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Air Flow</a:t>
            </a:r>
          </a:p>
          <a:p>
            <a:pPr algn="ctr"/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How to generate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Control flow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Control breath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trike="sngStrike" dirty="0">
                <a:solidFill>
                  <a:srgbClr val="FF0000"/>
                </a:solidFill>
              </a:rPr>
              <a:t>Depend on physiological signal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0EB387-34E0-8F98-CFF2-FA0B4228C862}"/>
              </a:ext>
            </a:extLst>
          </p:cNvPr>
          <p:cNvSpPr txBox="1"/>
          <p:nvPr/>
        </p:nvSpPr>
        <p:spPr>
          <a:xfrm>
            <a:off x="3286179" y="3074044"/>
            <a:ext cx="2571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Mask</a:t>
            </a:r>
          </a:p>
          <a:p>
            <a:pPr algn="ctr"/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How to connect with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trike="sngStrike" dirty="0">
                <a:solidFill>
                  <a:srgbClr val="FF0000"/>
                </a:solidFill>
              </a:rPr>
              <a:t>3D printing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04969A-676B-3240-3D55-20C23B495E5D}"/>
              </a:ext>
            </a:extLst>
          </p:cNvPr>
          <p:cNvSpPr txBox="1"/>
          <p:nvPr/>
        </p:nvSpPr>
        <p:spPr>
          <a:xfrm>
            <a:off x="5857820" y="3074044"/>
            <a:ext cx="29792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Arduino</a:t>
            </a:r>
          </a:p>
          <a:p>
            <a:pPr algn="ctr"/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Control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trike="sngStrike" dirty="0">
                <a:solidFill>
                  <a:srgbClr val="FF0000"/>
                </a:solidFill>
              </a:rPr>
              <a:t>Monitor physiological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GUI</a:t>
            </a:r>
          </a:p>
        </p:txBody>
      </p:sp>
      <p:sp>
        <p:nvSpPr>
          <p:cNvPr id="12" name="Google Shape;63;p14">
            <a:extLst>
              <a:ext uri="{FF2B5EF4-FFF2-40B4-BE49-F238E27FC236}">
                <a16:creationId xmlns:a16="http://schemas.microsoft.com/office/drawing/2014/main" id="{A5248B5E-3FC2-1025-41A3-19369912D16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dirty="0">
                <a:latin typeface="Dela Gothic One"/>
                <a:ea typeface="Dela Gothic One"/>
                <a:cs typeface="Dela Gothic One"/>
                <a:sym typeface="Dela Gothic One"/>
              </a:rPr>
              <a:t>Final Version</a:t>
            </a:r>
          </a:p>
        </p:txBody>
      </p:sp>
    </p:spTree>
    <p:extLst>
      <p:ext uri="{BB962C8B-B14F-4D97-AF65-F5344CB8AC3E}">
        <p14:creationId xmlns:p14="http://schemas.microsoft.com/office/powerpoint/2010/main" val="130247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xfrm>
            <a:off x="311700" y="2142300"/>
            <a:ext cx="8520600" cy="8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PART 3 </a:t>
            </a:r>
            <a:r>
              <a:rPr lang="en-US" alt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–</a:t>
            </a:r>
            <a:r>
              <a:rPr 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 </a:t>
            </a:r>
            <a:r>
              <a:rPr lang="zh-TW" altLang="en-US" sz="3200" dirty="0">
                <a:latin typeface="Dela Gothic One"/>
                <a:ea typeface="Dela Gothic One"/>
                <a:cs typeface="Dela Gothic One"/>
                <a:sym typeface="Dela Gothic One"/>
              </a:rPr>
              <a:t> </a:t>
            </a:r>
            <a:r>
              <a:rPr lang="en-US" altLang="zh-TW" sz="3200" dirty="0">
                <a:latin typeface="Dela Gothic One"/>
                <a:ea typeface="Dela Gothic One"/>
                <a:cs typeface="Dela Gothic One"/>
                <a:sym typeface="Dela Gothic One"/>
              </a:rPr>
              <a:t>Design &amp; Methodology</a:t>
            </a:r>
            <a:endParaRPr sz="3200"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2346600" cy="16038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3;p14">
            <a:extLst>
              <a:ext uri="{FF2B5EF4-FFF2-40B4-BE49-F238E27FC236}">
                <a16:creationId xmlns:a16="http://schemas.microsoft.com/office/drawing/2014/main" id="{A5248B5E-3FC2-1025-41A3-19369912D16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dirty="0">
                <a:latin typeface="Dela Gothic One"/>
                <a:ea typeface="Dela Gothic One"/>
                <a:cs typeface="Dela Gothic One"/>
                <a:sym typeface="Dela Gothic One"/>
              </a:rPr>
              <a:t>Block Diagram</a:t>
            </a:r>
          </a:p>
        </p:txBody>
      </p:sp>
      <p:pic>
        <p:nvPicPr>
          <p:cNvPr id="2" name="圖片 1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A74F74BF-1CB7-10A3-41CE-BC0210CD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67" y="1084282"/>
            <a:ext cx="6196865" cy="37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54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398</Words>
  <Application>Microsoft Office PowerPoint</Application>
  <PresentationFormat>如螢幕大小 (16:9)</PresentationFormat>
  <Paragraphs>114</Paragraphs>
  <Slides>19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Dela Gothic One</vt:lpstr>
      <vt:lpstr>新細明體</vt:lpstr>
      <vt:lpstr>Arial</vt:lpstr>
      <vt:lpstr>Simple Light</vt:lpstr>
      <vt:lpstr>嵌入式系統 Final Project</vt:lpstr>
      <vt:lpstr>Outline</vt:lpstr>
      <vt:lpstr>PART 1 - Introduction</vt:lpstr>
      <vt:lpstr>Introduction</vt:lpstr>
      <vt:lpstr>PART 2 – Thinking Process</vt:lpstr>
      <vt:lpstr>PowerPoint 簡報</vt:lpstr>
      <vt:lpstr>PowerPoint 簡報</vt:lpstr>
      <vt:lpstr>PART 3 –  Design &amp; Methodology</vt:lpstr>
      <vt:lpstr>PowerPoint 簡報</vt:lpstr>
      <vt:lpstr>PowerPoint 簡報</vt:lpstr>
      <vt:lpstr>PowerPoint 簡報</vt:lpstr>
      <vt:lpstr>PowerPoint 簡報</vt:lpstr>
      <vt:lpstr>PART 4 – Demo Video</vt:lpstr>
      <vt:lpstr>PowerPoint 簡報</vt:lpstr>
      <vt:lpstr>PowerPoint 簡報</vt:lpstr>
      <vt:lpstr>PART 5 – Future Improvement</vt:lpstr>
      <vt:lpstr>PowerPoint 簡報</vt:lpstr>
      <vt:lpstr>Thank you for your attention ! 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嵌入式系統期末報告</dc:title>
  <cp:lastModifiedBy>冠廷 虎</cp:lastModifiedBy>
  <cp:revision>7</cp:revision>
  <dcterms:modified xsi:type="dcterms:W3CDTF">2023-06-20T14:24:26Z</dcterms:modified>
</cp:coreProperties>
</file>